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75" r:id="rId19"/>
    <p:sldId id="276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3" r:id="rId45"/>
    <p:sldId id="301" r:id="rId46"/>
    <p:sldId id="302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4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4C4C-CB98-8EBF-17CE-C1FD286C4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B996A-349E-B5B5-4C84-754D2D711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3B70-554D-EAD5-9D56-B1B6CA22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FA9A1-DB4F-311B-4AB7-F44F5AB0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900C-309F-BC00-B101-D6534F06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2F87-6CE4-406F-68FC-9589F4B9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16335-6C5F-389E-0F1B-CC3897AAE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DD509-B2FD-99D6-BFD9-4DD39FD6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56A06-6D98-9F0A-102D-22ECC025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7BF4-0ABC-C0F6-F6F9-701D4ACA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0914E-61D8-F0B7-E39A-753BA1224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353A-5EDA-F24F-0A92-4CC1280C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3231-97D3-AE57-5983-68058A28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43CC9-FB1C-FC70-863E-66F85FD6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EE147-FB0D-51C7-FB8F-EFEAFF1A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0641-3151-4622-4EEE-360B4845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BFC9-12E3-404B-8B16-DA1704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C594A-4CA0-DB49-3FCA-629277AE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36022-B786-4680-6759-E6DBBA03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418C3-7706-2FC8-D278-1EBC6A44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4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6FEC-504C-E47B-3192-51178E30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3C819-2C2C-B065-2095-FC62F8BE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0A03B-BA00-6EA1-5D12-AC79E9C3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2FA0-E480-58DE-497D-0188DB6F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F7B95-218B-5AA5-BE74-529089F0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A1E2-EDBF-837B-8B3D-039B466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94CA-15DE-66A0-C34E-B10741579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344FD-074B-22C9-F774-D678A75E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0A7CA-70C2-EFEC-2615-BC798CA3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68DE-582C-F3C5-CF16-3CEC3B6C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23B4-018C-E8A0-BBE0-13A4F23B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5B9-0D60-DF34-4EAF-AB3D151E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E6F6C-417B-4BB2-94EB-C859065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DA30-14D0-889D-D0B2-10891E89F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663CD-49CD-D761-64F5-25A8B4BB9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FBCB6-2C6E-A174-4FFC-C6ADE6EED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BA05D-619F-FCF3-C5EB-1B8905F1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A814A-2890-04F4-1C4F-9587F664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4A371-49BD-9EC3-5F2E-42097316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4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A88-2B48-E7FB-C0CD-8D2EFB6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3B6F7-967B-FEAE-EAE7-483954B0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5D141-9923-FFC4-6A63-0FFCAAEB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6E977-933C-8A4E-3743-A2FB623F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36928-FDFA-3FD6-905E-65B585457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1A205-7F07-A5B4-FC79-0A2AB60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BE02E-1177-1EBF-BE56-79B499C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5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3D28-3009-570C-1B14-91B67FB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70D5E-70A4-220B-648B-4BD1D34F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DEAF9-63EB-BB14-C31B-1E3962DBA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2D343-CE1C-1EAB-5CD2-D028A747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05EDA-1F24-BB71-C9BA-6C73451B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728E3-315C-1007-EF07-5F96DF52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9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44B3-DE4E-F8BE-F23C-02B0977C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AC904-2688-44EC-0E0E-A7FB6594E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ED47A-3789-FB9E-867A-778C2E034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643E8-52E4-EBED-C462-E72DC91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ACCDC-609B-6FA3-2994-3DCEA407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EFA2E-E304-1804-452F-A89C9E3C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0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23984-6999-B80F-F29A-E4BC3744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98BBB-CB45-F8E8-C346-2CA95CE50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020B-A851-963D-205A-2E2335EC9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B0A79A-3997-4F54-9D51-15EE0C15CBF2}" type="datetimeFigureOut">
              <a:rPr lang="en-US" smtClean="0"/>
              <a:t>2024-09-09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2284-D622-B43B-D240-1AE65CCA6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37A29-A9A1-A0A3-7EF6-4471C059D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B8F21-CD09-42EC-9EF4-F9C6FAC18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5933" TargetMode="External"/><Relationship Id="rId2" Type="http://schemas.openxmlformats.org/officeDocument/2006/relationships/hyperlink" Target="https://arxiv.org/abs/1406.2338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0ABD-F73A-2CA8-1704-06404F63A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Local, Real-Time</a:t>
            </a:r>
            <a:br>
              <a:rPr lang="en-US" dirty="0"/>
            </a:br>
            <a:r>
              <a:rPr lang="en-US" dirty="0"/>
              <a:t>Toric Decoder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7B0E1-16DC-2490-42B9-FFC68E9C6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Sun &amp; Yaodong Li</a:t>
            </a:r>
          </a:p>
          <a:p>
            <a:r>
              <a:rPr lang="en-US" dirty="0"/>
              <a:t>Khemani Group, </a:t>
            </a:r>
            <a:r>
              <a:rPr lang="en-US" dirty="0" err="1"/>
              <a:t>Geballe</a:t>
            </a:r>
            <a:r>
              <a:rPr lang="en-US" dirty="0"/>
              <a:t> Laboratory for Advanced Materials,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99128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DEE6-D7B2-00D6-81E1-D9FEDE24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3</a:t>
            </a:r>
          </a:p>
        </p:txBody>
      </p:sp>
      <p:pic>
        <p:nvPicPr>
          <p:cNvPr id="6" name="Content Placeholder 5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78308844-3A96-08AB-17CB-A32392C49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1" y="100417"/>
            <a:ext cx="8591549" cy="6657165"/>
          </a:xfrm>
        </p:spPr>
      </p:pic>
    </p:spTree>
    <p:extLst>
      <p:ext uri="{BB962C8B-B14F-4D97-AF65-F5344CB8AC3E}">
        <p14:creationId xmlns:p14="http://schemas.microsoft.com/office/powerpoint/2010/main" val="12560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E641-8640-3369-53EE-87374693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 – </a:t>
            </a:r>
            <a:r>
              <a:rPr lang="en-US" dirty="0" err="1"/>
              <a:t>PyMatching</a:t>
            </a:r>
            <a:r>
              <a:rPr lang="en-US" dirty="0"/>
              <a:t> Benchmarking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02D71F-A104-B8D4-5028-1BF55DAE8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345245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189015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015136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428648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18941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961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Anyon</a:t>
                      </a:r>
                      <a:r>
                        <a:rPr lang="en-US" dirty="0"/>
                        <a:t>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per 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11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5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63.9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16.5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29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37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0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8.69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0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2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165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434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D8F546-DCBD-29B7-A959-85A095360B97}"/>
              </a:ext>
            </a:extLst>
          </p:cNvPr>
          <p:cNvSpPr txBox="1"/>
          <p:nvPr/>
        </p:nvSpPr>
        <p:spPr>
          <a:xfrm>
            <a:off x="1837751" y="5895975"/>
            <a:ext cx="85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PyMatching</a:t>
            </a:r>
            <a:r>
              <a:rPr lang="en-US" dirty="0"/>
              <a:t> struggles &amp; performs inconsistently with </a:t>
            </a:r>
            <a:r>
              <a:rPr lang="en-US" b="1" dirty="0"/>
              <a:t>high values of </a:t>
            </a:r>
            <a:r>
              <a:rPr lang="en-US" b="1" dirty="0" err="1"/>
              <a:t>anyon</a:t>
            </a:r>
            <a:r>
              <a:rPr lang="en-US" b="1" dirty="0"/>
              <a:t> density.</a:t>
            </a:r>
          </a:p>
        </p:txBody>
      </p:sp>
    </p:spTree>
    <p:extLst>
      <p:ext uri="{BB962C8B-B14F-4D97-AF65-F5344CB8AC3E}">
        <p14:creationId xmlns:p14="http://schemas.microsoft.com/office/powerpoint/2010/main" val="367815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A52D-8C56-4CC5-48D0-88D222D029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 4 – even 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A52D-8C56-4CC5-48D0-88D222D0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 shots</a:t>
                </a:r>
              </a:p>
              <a:p>
                <a:r>
                  <a:rPr lang="en-US" dirty="0"/>
                  <a:t>1 hour, 8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59EE76-E1E9-F63F-D295-6854BF00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925" y="1451298"/>
            <a:ext cx="3766375" cy="46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3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2A9-6878-4223-01B4-D78C26B1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4</a:t>
            </a:r>
          </a:p>
        </p:txBody>
      </p:sp>
      <p:pic>
        <p:nvPicPr>
          <p:cNvPr id="8" name="Content Placeholder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9FCD4C0-FB7C-F914-C68D-BC71C9A0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328"/>
            <a:ext cx="5794537" cy="5008388"/>
          </a:xfrm>
        </p:spPr>
      </p:pic>
      <p:pic>
        <p:nvPicPr>
          <p:cNvPr id="10" name="Picture 9" descr="A graph with different colors&#10;&#10;Description automatically generated">
            <a:extLst>
              <a:ext uri="{FF2B5EF4-FFF2-40B4-BE49-F238E27FC236}">
                <a16:creationId xmlns:a16="http://schemas.microsoft.com/office/drawing/2014/main" id="{A46F1494-FE67-E99E-2D1A-FF0C8739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1411"/>
            <a:ext cx="5918200" cy="496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3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2086-6093-FA3D-3965-B9566ACD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4</a:t>
            </a:r>
          </a:p>
        </p:txBody>
      </p:sp>
      <p:pic>
        <p:nvPicPr>
          <p:cNvPr id="8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A0B1A35E-A334-301A-B2EB-F8722B422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4636"/>
            <a:ext cx="5935733" cy="4582839"/>
          </a:xfr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3C4F5454-F7C3-DAF0-2942-9B138E8F7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" y="1544637"/>
            <a:ext cx="5822401" cy="45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3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E7C2-5250-CD3A-B758-DA98D4F7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4</a:t>
            </a:r>
          </a:p>
        </p:txBody>
      </p:sp>
      <p:pic>
        <p:nvPicPr>
          <p:cNvPr id="7" name="Content Placeholder 6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7CEF5DDA-E79F-44F7-D5EC-F8D6D02AF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1" y="88481"/>
            <a:ext cx="8736550" cy="6769519"/>
          </a:xfrm>
        </p:spPr>
      </p:pic>
    </p:spTree>
    <p:extLst>
      <p:ext uri="{BB962C8B-B14F-4D97-AF65-F5344CB8AC3E}">
        <p14:creationId xmlns:p14="http://schemas.microsoft.com/office/powerpoint/2010/main" val="70081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6647-4207-7788-20D4-90A575DE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4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A317005-5137-12EE-AE9F-434D242D0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34" y="182562"/>
            <a:ext cx="9788666" cy="6492875"/>
          </a:xfrm>
        </p:spPr>
      </p:pic>
    </p:spTree>
    <p:extLst>
      <p:ext uri="{BB962C8B-B14F-4D97-AF65-F5344CB8AC3E}">
        <p14:creationId xmlns:p14="http://schemas.microsoft.com/office/powerpoint/2010/main" val="314311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5 – </a:t>
            </a:r>
            <a:r>
              <a:rPr lang="en-US" dirty="0" err="1"/>
              <a:t>anyon</a:t>
            </a:r>
            <a:r>
              <a:rPr lang="en-US" dirty="0"/>
              <a:t>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 shots</a:t>
                </a:r>
              </a:p>
              <a:p>
                <a:r>
                  <a:rPr lang="en-US" dirty="0"/>
                  <a:t>4 hours, 8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E0EB914-3428-2226-016C-3D0FDC24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1" y="1808070"/>
            <a:ext cx="6584950" cy="49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6DF-0C8A-C94F-B1D0-930EE558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5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5C9535-098E-1AD7-F1FF-A7D49E88F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" y="2692400"/>
            <a:ext cx="12069225" cy="2717800"/>
          </a:xfrm>
        </p:spPr>
      </p:pic>
    </p:spTree>
    <p:extLst>
      <p:ext uri="{BB962C8B-B14F-4D97-AF65-F5344CB8AC3E}">
        <p14:creationId xmlns:p14="http://schemas.microsoft.com/office/powerpoint/2010/main" val="349989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56AE-B0AC-FCC0-7593-479D26A8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5</a:t>
            </a:r>
          </a:p>
        </p:txBody>
      </p:sp>
      <p:pic>
        <p:nvPicPr>
          <p:cNvPr id="5" name="Content Placeholder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2A8BCB7-7630-73B3-47D6-9E12E4C32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423"/>
            <a:ext cx="5858473" cy="4611232"/>
          </a:xfrm>
        </p:spPr>
      </p:pic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19F83320-41BE-5596-DE71-4EBD5AF7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96423"/>
            <a:ext cx="5858473" cy="46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A9D8-17AD-BFAA-9008-C960B71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DCB2-EE3F-2470-4A15-029CFBFCE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state, with error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times: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steps of the </a:t>
                </a:r>
                <a:r>
                  <a:rPr lang="en-US" dirty="0">
                    <a:hlinkClick r:id="rId2"/>
                  </a:rPr>
                  <a:t>2D decoder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field updates and 1 </a:t>
                </a:r>
                <a:r>
                  <a:rPr lang="en-US" dirty="0" err="1"/>
                  <a:t>anyon</a:t>
                </a:r>
                <a:r>
                  <a:rPr lang="en-US" dirty="0"/>
                  <a:t> update)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Add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errors on lattice qubits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>
                    <a:hlinkClick r:id="rId3"/>
                  </a:rPr>
                  <a:t>MWPM</a:t>
                </a:r>
                <a:r>
                  <a:rPr lang="en-US" dirty="0"/>
                  <a:t> to calculate the most likely error</a:t>
                </a:r>
              </a:p>
              <a:p>
                <a:r>
                  <a:rPr lang="en-US" dirty="0"/>
                  <a:t>See if a logical error has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DCB2-EE3F-2470-4A15-029CFBFCE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93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6 – increase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𝟎𝟏𝟎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100000 shots</a:t>
                </a:r>
              </a:p>
              <a:p>
                <a:r>
                  <a:rPr lang="en-US" dirty="0"/>
                  <a:t>4 hours, 8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0D53BD6-DDB5-0DD2-E276-3600C6EDA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484" y="407988"/>
            <a:ext cx="5030766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7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C48A-C923-03BF-F19D-240CCD30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4B0F5E-F38B-B548-3FCA-BBF650752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-37678"/>
            <a:ext cx="6742760" cy="3456732"/>
          </a:xfrm>
        </p:spPr>
      </p:pic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0CABD6FB-0365-D2BF-6E0E-9221539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3438947"/>
            <a:ext cx="6828112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8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A5-EBB6-ABB5-A716-4548F343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6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B2D58DD-3478-46CC-4C0A-C85AFE593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96" y="1444866"/>
            <a:ext cx="6196904" cy="4784483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7D472D08-44B6-5135-1898-2D029D4D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" y="1444866"/>
            <a:ext cx="6078585" cy="47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241D-794D-D205-3091-E9062EF1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6</a:t>
            </a:r>
          </a:p>
        </p:txBody>
      </p:sp>
      <p:pic>
        <p:nvPicPr>
          <p:cNvPr id="5" name="Content Placeholder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0EAA236F-1C0F-E224-134E-60229C86A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1" y="0"/>
            <a:ext cx="8858250" cy="68638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0F92D-F572-36EF-B193-30FCA6A2021E}"/>
              </a:ext>
            </a:extLst>
          </p:cNvPr>
          <p:cNvSpPr txBox="1"/>
          <p:nvPr/>
        </p:nvSpPr>
        <p:spPr>
          <a:xfrm>
            <a:off x="4748663" y="2123239"/>
            <a:ext cx="2815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Crossing?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Or effect of small L?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C2B6B3-B309-2529-6D83-34A7FEBE2859}"/>
              </a:ext>
            </a:extLst>
          </p:cNvPr>
          <p:cNvCxnSpPr/>
          <p:nvPr/>
        </p:nvCxnSpPr>
        <p:spPr>
          <a:xfrm>
            <a:off x="6369050" y="3048000"/>
            <a:ext cx="768350" cy="749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3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42FF-6682-438D-E579-43801FBF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16DFD9CF-0A4E-75C0-842C-3EEB793C4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1" y="0"/>
            <a:ext cx="5124450" cy="6847957"/>
          </a:xfrm>
        </p:spPr>
      </p:pic>
    </p:spTree>
    <p:extLst>
      <p:ext uri="{BB962C8B-B14F-4D97-AF65-F5344CB8AC3E}">
        <p14:creationId xmlns:p14="http://schemas.microsoft.com/office/powerpoint/2010/main" val="137589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3490-B962-3F4F-EFAA-2B5007E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7 – look for below-threshold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2A52ED-5824-0E03-C594-148A5C5E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=0.004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1000000 shots</a:t>
                </a:r>
              </a:p>
              <a:p>
                <a:r>
                  <a:rPr lang="en-US" dirty="0"/>
                  <a:t>2 hours, 8 CPUs / task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2A52ED-5824-0E03-C594-148A5C5E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9F324F-8502-6716-A767-B1B37675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566" y="1813378"/>
            <a:ext cx="423921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9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760F-A9E0-E2C7-AA15-B8ED7751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7</a:t>
            </a:r>
          </a:p>
        </p:txBody>
      </p:sp>
      <p:pic>
        <p:nvPicPr>
          <p:cNvPr id="5" name="Content Placeholder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180EB120-24E7-94B0-354C-CFB520B17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70821"/>
            <a:ext cx="5849682" cy="4584502"/>
          </a:xfrm>
        </p:spPr>
      </p:pic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7D11D1F0-D092-1EA9-D35E-9BFEB59E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0820"/>
            <a:ext cx="5956300" cy="4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3490-B962-3F4F-EFAA-2B5007E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8 – Refine run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2A52ED-5824-0E03-C594-148A5C5E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=0.004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shots (100000 x 100)</a:t>
                </a:r>
                <a:endParaRPr lang="en-US" dirty="0"/>
              </a:p>
              <a:p>
                <a:r>
                  <a:rPr lang="en-US" dirty="0"/>
                  <a:t>2 hours, 10 CPUs / task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2A52ED-5824-0E03-C594-148A5C5E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005818-3985-A45C-A05B-9EB5AE17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502" y="0"/>
            <a:ext cx="36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1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E4CE-23FB-799C-B915-E7425239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8</a:t>
            </a:r>
          </a:p>
        </p:txBody>
      </p:sp>
      <p:pic>
        <p:nvPicPr>
          <p:cNvPr id="5" name="Content Placeholder 4" descr="A graph with a blue line&#10;&#10;Description automatically generated">
            <a:extLst>
              <a:ext uri="{FF2B5EF4-FFF2-40B4-BE49-F238E27FC236}">
                <a16:creationId xmlns:a16="http://schemas.microsoft.com/office/drawing/2014/main" id="{C733761B-217E-2220-E992-F93B00A35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15879" cy="4630360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B2A29EF6-46B7-DD0C-1559-1BF8A8A96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08196" cy="46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1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9 – look for crossing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𝟎𝟎𝟓𝟗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1000000 shots (100000 x 10)</a:t>
                </a:r>
              </a:p>
              <a:p>
                <a:r>
                  <a:rPr lang="en-US" dirty="0"/>
                  <a:t>3</a:t>
                </a:r>
                <a:r>
                  <a:rPr lang="en-US"/>
                  <a:t> </a:t>
                </a:r>
                <a:r>
                  <a:rPr lang="en-US" dirty="0"/>
                  <a:t>hours</a:t>
                </a:r>
                <a:r>
                  <a:rPr lang="en-US"/>
                  <a:t>, 10 </a:t>
                </a:r>
                <a:r>
                  <a:rPr lang="en-US" dirty="0"/>
                  <a:t>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2646D8-5D91-8BD4-B692-EDBB6F3D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34" y="1027906"/>
            <a:ext cx="423921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1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5B7C-E959-6E5B-8FF2-2171A00B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 – no intermediate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346A30-02B2-C0B3-2F7E-67BEE85D9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initial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intermediate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 shots</a:t>
                </a:r>
              </a:p>
              <a:p>
                <a:r>
                  <a:rPr lang="en-US" dirty="0"/>
                  <a:t>1 hour, 4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346A30-02B2-C0B3-2F7E-67BEE85D9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427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CA82-CB64-1FFE-E493-F51AAB8C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9</a:t>
            </a:r>
          </a:p>
        </p:txBody>
      </p:sp>
      <p:pic>
        <p:nvPicPr>
          <p:cNvPr id="5" name="Content Placeholder 4" descr="A black and purple square&#10;&#10;Description automatically generated">
            <a:extLst>
              <a:ext uri="{FF2B5EF4-FFF2-40B4-BE49-F238E27FC236}">
                <a16:creationId xmlns:a16="http://schemas.microsoft.com/office/drawing/2014/main" id="{753A2137-9AA5-6EA9-EB15-C4B39477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" y="2069624"/>
            <a:ext cx="12177539" cy="3392712"/>
          </a:xfrm>
        </p:spPr>
      </p:pic>
    </p:spTree>
    <p:extLst>
      <p:ext uri="{BB962C8B-B14F-4D97-AF65-F5344CB8AC3E}">
        <p14:creationId xmlns:p14="http://schemas.microsoft.com/office/powerpoint/2010/main" val="2334191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204E-5F79-5675-EB92-454D21C1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9</a:t>
            </a:r>
          </a:p>
        </p:txBody>
      </p:sp>
      <p:pic>
        <p:nvPicPr>
          <p:cNvPr id="5" name="Content Placeholder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3DEDCEC0-8F7D-2CBF-2886-E8D9C984A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96" y="1613685"/>
            <a:ext cx="6046904" cy="4668672"/>
          </a:xfrm>
        </p:spPr>
      </p:pic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DD31CFB6-5CA0-2F70-2AC9-E19FF25AF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686"/>
            <a:ext cx="6032472" cy="46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0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10 – more crossing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𝟎𝟎𝟒𝟓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1.5 hours, 1 GPU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37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FDCC-E89F-0FB8-707F-8E33B855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10</a:t>
            </a:r>
          </a:p>
        </p:txBody>
      </p:sp>
      <p:pic>
        <p:nvPicPr>
          <p:cNvPr id="9" name="Content Placeholder 8" descr="A black background with a blue and white square&#10;&#10;Description automatically generated with medium confidence">
            <a:extLst>
              <a:ext uri="{FF2B5EF4-FFF2-40B4-BE49-F238E27FC236}">
                <a16:creationId xmlns:a16="http://schemas.microsoft.com/office/drawing/2014/main" id="{2EDA4C49-A0B8-C971-8690-4801323E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" y="1069065"/>
            <a:ext cx="12132225" cy="5706344"/>
          </a:xfrm>
        </p:spPr>
      </p:pic>
    </p:spTree>
    <p:extLst>
      <p:ext uri="{BB962C8B-B14F-4D97-AF65-F5344CB8AC3E}">
        <p14:creationId xmlns:p14="http://schemas.microsoft.com/office/powerpoint/2010/main" val="43346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B4CCF-2D0E-D01D-E8FB-D888682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10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FD2219D-0DD0-F812-B9A0-FF8098ABB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65" y="1517434"/>
            <a:ext cx="6131430" cy="4678108"/>
          </a:xfrm>
        </p:spPr>
      </p:pic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E6532344-3100-4207-66C5-006C9405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434"/>
            <a:ext cx="6044665" cy="46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55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𝟎𝟎𝟑𝟓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1.5 hours, 1 GPU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837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58BB-BEFF-6DDF-AC55-D34E4900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11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80ABE1E1-B71B-032B-D44E-F2C7E23C4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47" y="1452835"/>
            <a:ext cx="6190253" cy="4708388"/>
          </a:xfrm>
        </p:spPr>
      </p:pic>
      <p:pic>
        <p:nvPicPr>
          <p:cNvPr id="7" name="Picture 6" descr="A graph of a triangle&#10;&#10;Description automatically generated">
            <a:extLst>
              <a:ext uri="{FF2B5EF4-FFF2-40B4-BE49-F238E27FC236}">
                <a16:creationId xmlns:a16="http://schemas.microsoft.com/office/drawing/2014/main" id="{E751FDBA-4A2C-8C88-462F-36E86136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" y="1510587"/>
            <a:ext cx="5861761" cy="47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3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𝟎𝟎𝟒𝟓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12 hours, 1 GPU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858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7D96-7A9E-0D82-6001-4C7F5A6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CFF1D-15EF-B3A9-EE3D-5A4BEE533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248"/>
            <a:ext cx="12186432" cy="5686010"/>
          </a:xfrm>
        </p:spPr>
      </p:pic>
    </p:spTree>
    <p:extLst>
      <p:ext uri="{BB962C8B-B14F-4D97-AF65-F5344CB8AC3E}">
        <p14:creationId xmlns:p14="http://schemas.microsoft.com/office/powerpoint/2010/main" val="227100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BCDC-88ED-9064-00E5-53F40BD6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12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D56776-CCC2-5E42-83D3-304E82B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061"/>
            <a:ext cx="6081623" cy="4654670"/>
          </a:xfrm>
        </p:spPr>
      </p:pic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DBDC7198-E0F9-B9EB-E402-13469977F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061"/>
            <a:ext cx="6096000" cy="46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DBF-AC8A-58C6-F6DA-7185F99E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AE68650A-1938-D6A2-71D6-128425B4A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96" y="1922725"/>
            <a:ext cx="3987130" cy="3499407"/>
          </a:xfrm>
        </p:spPr>
      </p:pic>
      <p:pic>
        <p:nvPicPr>
          <p:cNvPr id="11" name="Picture 10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5F32B76-763F-6CB0-CF72-541ECEF4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207"/>
            <a:ext cx="3743268" cy="3468925"/>
          </a:xfrm>
          <a:prstGeom prst="rect">
            <a:avLst/>
          </a:prstGeom>
        </p:spPr>
      </p:pic>
      <p:pic>
        <p:nvPicPr>
          <p:cNvPr id="13" name="Picture 1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F825FE7-1684-55AD-3BD4-2DA54FF4C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51" y="1953207"/>
            <a:ext cx="3907875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1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011C-684B-42DC-D6AC-A570AE6C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D7E684-DA89-A819-ED03-43990665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15" y="0"/>
            <a:ext cx="9073415" cy="6851354"/>
          </a:xfrm>
        </p:spPr>
      </p:pic>
    </p:spTree>
    <p:extLst>
      <p:ext uri="{BB962C8B-B14F-4D97-AF65-F5344CB8AC3E}">
        <p14:creationId xmlns:p14="http://schemas.microsoft.com/office/powerpoint/2010/main" val="37700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𝟐𝟓𝟎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𝟎𝟎𝟒𝟎𝟏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𝟎𝟎𝟒𝟎𝟐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𝟎𝟎𝟒𝟏𝟗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12 hours x 10, 1 GPU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34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3A3C-CAA9-71FB-9124-C2356621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13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06A2921-6602-177A-5CF4-E7EB245A4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427"/>
            <a:ext cx="12144462" cy="3297907"/>
          </a:xfrm>
        </p:spPr>
      </p:pic>
    </p:spTree>
    <p:extLst>
      <p:ext uri="{BB962C8B-B14F-4D97-AF65-F5344CB8AC3E}">
        <p14:creationId xmlns:p14="http://schemas.microsoft.com/office/powerpoint/2010/main" val="2661753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FA49-E701-78D7-DBDE-51827462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13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965D8-6FE5-A62E-6672-A6FD0309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3" y="1522216"/>
            <a:ext cx="5939242" cy="4681265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535A5AE-4C43-7F14-B4B6-C559DBFE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9" y="1522215"/>
            <a:ext cx="6257351" cy="46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0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A52D-8C56-4CC5-48D0-88D222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𝟐𝟓𝟎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𝟎𝟎𝟑𝟖𝟎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𝟎𝟎𝟑𝟖𝟏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𝟎𝟎𝟑𝟖𝟐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𝟎𝟎𝟑𝟗𝟗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12 hours x 10, 1 GPU / task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AF2B-3641-20C3-087B-4B8C838F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14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804B87-8503-1C7E-5E65-81292817E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48"/>
            <a:ext cx="12194092" cy="3592775"/>
          </a:xfrm>
        </p:spPr>
      </p:pic>
    </p:spTree>
    <p:extLst>
      <p:ext uri="{BB962C8B-B14F-4D97-AF65-F5344CB8AC3E}">
        <p14:creationId xmlns:p14="http://schemas.microsoft.com/office/powerpoint/2010/main" val="1713297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FB56-8BF3-29FD-493E-272E5576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14</a:t>
            </a:r>
          </a:p>
        </p:txBody>
      </p:sp>
      <p:pic>
        <p:nvPicPr>
          <p:cNvPr id="5" name="Content Placeholder 4" descr="A graph of a graph on a black background&#10;&#10;Description automatically generated">
            <a:extLst>
              <a:ext uri="{FF2B5EF4-FFF2-40B4-BE49-F238E27FC236}">
                <a16:creationId xmlns:a16="http://schemas.microsoft.com/office/drawing/2014/main" id="{5DD45AB8-5B7E-0922-4E26-DC4A1BAD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" y="1489157"/>
            <a:ext cx="5844581" cy="4718661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4673425-5BC6-83D9-705E-DF3585114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31" y="1489156"/>
            <a:ext cx="6096000" cy="47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3874-273A-505A-C548-481521CC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13 + 14</a:t>
            </a:r>
          </a:p>
        </p:txBody>
      </p:sp>
      <p:pic>
        <p:nvPicPr>
          <p:cNvPr id="5" name="Content Placeholder 4" descr="A purple and blue rectangle&#10;&#10;Description automatically generated">
            <a:extLst>
              <a:ext uri="{FF2B5EF4-FFF2-40B4-BE49-F238E27FC236}">
                <a16:creationId xmlns:a16="http://schemas.microsoft.com/office/drawing/2014/main" id="{26FF2213-C262-1B82-B0F5-E0ED9CDB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57" y="2737962"/>
            <a:ext cx="12189953" cy="1837594"/>
          </a:xfrm>
        </p:spPr>
      </p:pic>
    </p:spTree>
    <p:extLst>
      <p:ext uri="{BB962C8B-B14F-4D97-AF65-F5344CB8AC3E}">
        <p14:creationId xmlns:p14="http://schemas.microsoft.com/office/powerpoint/2010/main" val="20967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B3CA-FE7C-C85C-73B3-8DAB979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13 + 14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94F67FA-19BE-FA83-056A-D9CA00BB6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162"/>
            <a:ext cx="6190702" cy="4855820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E3ED13E-24DA-4148-B2E5-1B7FA5108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0" y="1532162"/>
            <a:ext cx="6306941" cy="48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4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0611-477D-7183-A940-7F5895A6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2 – intermediate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5D26C-CBF8-AA4B-35F8-AAF89BAC4A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𝟔𝟒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 shots</a:t>
                </a:r>
              </a:p>
              <a:p>
                <a:r>
                  <a:rPr lang="en-US" dirty="0"/>
                  <a:t>4 hours, 8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5D26C-CBF8-AA4B-35F8-AAF89BAC4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1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6E1-C25D-645A-F29E-61D9CCA0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2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347DB337-A6EB-1754-FBC6-06B3A852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" y="1407659"/>
            <a:ext cx="6007778" cy="5267349"/>
          </a:xfrm>
        </p:spPr>
      </p:pic>
      <p:pic>
        <p:nvPicPr>
          <p:cNvPr id="10" name="Picture 9" descr="A graph of different colors&#10;&#10;Description automatically generated">
            <a:extLst>
              <a:ext uri="{FF2B5EF4-FFF2-40B4-BE49-F238E27FC236}">
                <a16:creationId xmlns:a16="http://schemas.microsoft.com/office/drawing/2014/main" id="{2583D5EB-5CF8-B998-1712-74F153986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14" y="1379541"/>
            <a:ext cx="6007778" cy="53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0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A52D-8C56-4CC5-48D0-88D222D029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 3 – 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A52D-8C56-4CC5-48D0-88D222D0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𝟎𝟓</m:t>
                    </m:r>
                    <m:r>
                      <m:rPr>
                        <m:lit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10000 shots</a:t>
                </a:r>
              </a:p>
              <a:p>
                <a:r>
                  <a:rPr lang="en-US" dirty="0"/>
                  <a:t>4 hours, 8 CPUs /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7ADB7-F744-B166-BEF6-BB2549F8A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9A83BB3-7CB0-14C1-9B5F-50EB5A81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7223"/>
            <a:ext cx="6096000" cy="47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0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DF1A-C184-AB3E-0189-CB6740F6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3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FBBCAE-950C-2160-96AC-87200BD96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79" y="0"/>
            <a:ext cx="6194073" cy="3426249"/>
          </a:xfr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EB857D91-222A-CC0E-6154-A6E92375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79" y="3426249"/>
            <a:ext cx="6279424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2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6A62-8F15-9E10-5F8E-2A424EB0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3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D098E4CC-7D9C-CBB4-F21A-5EF28AB82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95" y="1520271"/>
            <a:ext cx="6095653" cy="4723219"/>
          </a:xfr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A8584BBB-4592-D2C3-D796-D4DA03D5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272"/>
            <a:ext cx="6000750" cy="47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2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914</Words>
  <Application>Microsoft Office PowerPoint</Application>
  <PresentationFormat>Widescreen</PresentationFormat>
  <Paragraphs>190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Office Theme</vt:lpstr>
      <vt:lpstr>Local, Real-Time Toric Decoder</vt:lpstr>
      <vt:lpstr>Algorithm</vt:lpstr>
      <vt:lpstr>Run 1 – no intermediate errors</vt:lpstr>
      <vt:lpstr>Run 1</vt:lpstr>
      <vt:lpstr>Run 2 – intermediate errors</vt:lpstr>
      <vt:lpstr>Run 2</vt:lpstr>
      <vt:lpstr>Run 3 – smaller p</vt:lpstr>
      <vt:lpstr>Run 3</vt:lpstr>
      <vt:lpstr>Run 3</vt:lpstr>
      <vt:lpstr>Run 3</vt:lpstr>
      <vt:lpstr>Intermission – PyMatching Benchmarking</vt:lpstr>
      <vt:lpstr>Run 4 – even smaller p</vt:lpstr>
      <vt:lpstr>Run 4</vt:lpstr>
      <vt:lpstr>Run 4</vt:lpstr>
      <vt:lpstr>Run 4</vt:lpstr>
      <vt:lpstr>Run 4</vt:lpstr>
      <vt:lpstr>Run 5 – anyon density</vt:lpstr>
      <vt:lpstr>Run 5</vt:lpstr>
      <vt:lpstr>Run 5</vt:lpstr>
      <vt:lpstr>Run 6 – increase sensitivity</vt:lpstr>
      <vt:lpstr>Run 6</vt:lpstr>
      <vt:lpstr>Run 6</vt:lpstr>
      <vt:lpstr>Run 6</vt:lpstr>
      <vt:lpstr>Run 6</vt:lpstr>
      <vt:lpstr>Run 7 – look for below-threshold behavior</vt:lpstr>
      <vt:lpstr>Run 7</vt:lpstr>
      <vt:lpstr>Run 8 – Refine run 7</vt:lpstr>
      <vt:lpstr>Run 8</vt:lpstr>
      <vt:lpstr>Run 9 – look for crossing</vt:lpstr>
      <vt:lpstr>Run 9</vt:lpstr>
      <vt:lpstr>Run 9</vt:lpstr>
      <vt:lpstr>Run 10 – more crossing</vt:lpstr>
      <vt:lpstr>Run 10</vt:lpstr>
      <vt:lpstr>Run 10</vt:lpstr>
      <vt:lpstr>Run 11</vt:lpstr>
      <vt:lpstr>Run 11</vt:lpstr>
      <vt:lpstr>Run 12</vt:lpstr>
      <vt:lpstr>Run 12</vt:lpstr>
      <vt:lpstr>Run 12</vt:lpstr>
      <vt:lpstr>Run 12</vt:lpstr>
      <vt:lpstr>Run 13</vt:lpstr>
      <vt:lpstr>Run 13</vt:lpstr>
      <vt:lpstr>Run 13</vt:lpstr>
      <vt:lpstr>Run 14</vt:lpstr>
      <vt:lpstr>Run 14</vt:lpstr>
      <vt:lpstr>Run 14</vt:lpstr>
      <vt:lpstr>Run 13 + 14</vt:lpstr>
      <vt:lpstr>Run 13 + 14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Sun</dc:creator>
  <cp:lastModifiedBy>Daniel Sun</cp:lastModifiedBy>
  <cp:revision>44</cp:revision>
  <dcterms:created xsi:type="dcterms:W3CDTF">2024-08-07T20:35:02Z</dcterms:created>
  <dcterms:modified xsi:type="dcterms:W3CDTF">2024-09-10T04:56:56Z</dcterms:modified>
</cp:coreProperties>
</file>